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Michelle Willebrand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11-28T14:35:20.859">
    <p:pos x="3228" y="165"/>
    <p:text>Not sure what visuals to use here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6b979ebcb4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6b979ebcb4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6b9b9196e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6b9b9196e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6b9b9196e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6b9b9196e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6b9b9196e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6b9b9196e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6b9b9196ec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6b9b9196ec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6b979ebcb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6b979ebcb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This event will close off the IAU100 celebrations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6b9b9196ec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6b9b9196e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Photos of Earth from space had great impact on humanity: they spurred environmental movements and united and inspired people around the globe. The Earthrise photo was declared </a:t>
            </a:r>
            <a:r>
              <a:rPr lang="nl" sz="1050">
                <a:solidFill>
                  <a:srgbClr val="222222"/>
                </a:solidFill>
                <a:highlight>
                  <a:srgbClr val="FFFFFF"/>
                </a:highlight>
              </a:rPr>
              <a:t>"the most influential environmental photograph ever taken" by n</a:t>
            </a:r>
            <a:r>
              <a:rPr lang="nl" sz="1050">
                <a:solidFill>
                  <a:srgbClr val="222222"/>
                </a:solidFill>
                <a:highlight>
                  <a:srgbClr val="FFFFFF"/>
                </a:highlight>
              </a:rPr>
              <a:t>ature photographer Galen Rowell</a:t>
            </a:r>
            <a:r>
              <a:rPr lang="nl"/>
              <a:t>. The photo was not really planned for the mission, but became a famous legacy.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6b9b9196ec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b9b9196ec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Carl Sagan was the astronomer who requested that the Voyager-1 space probe, after completing its mission, would look back at the Earth before leaving the solar system and make a photo. Earth is visible as less than one pixel, a tiny blue dot in a vastness of space. The photo is not scientifically valuable, but very meaningful to mankind. Carl Sagan wrote a book about his reflections on this photo and its meaning, also called “Pale Blue Dot: A Vision of the Human Future in Space”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6b979ebcb4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6b979ebcb4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6bb630268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6bb630268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6b979ebcb4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6b979ebcb4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6bb630268e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6bb630268e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75a62afa5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5a62afa5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rgbClr val="07223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nytimes.com/2018/10/02/opinion/earthrise-moon-space-nasa.html"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astro4dev.org/science-diplomacy-through-astronomy-celebrating-our-common-humanity/more-on-the-flagship-science-diplomacy-through-astronomy-celebrating-our-common-humanity/"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astroedu.iau.org/en/activities/1412/blue-marble-in-empty-space/"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drive.google.com/open?id=1np4z0S7RsyvTRJTrmgxeJGInRURBGBN4"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mailto:downer@strw.leidenuniv.nl" TargetMode="External"/><Relationship Id="rId4" Type="http://schemas.openxmlformats.org/officeDocument/2006/relationships/hyperlink" Target="mailto:willebrands@strw.leidenuniv.nl" TargetMode="External"/><Relationship Id="rId5" Type="http://schemas.openxmlformats.org/officeDocument/2006/relationships/image" Target="../media/image7.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image" Target="../media/image6.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9139" l="0" r="0" t="14953"/>
          <a:stretch/>
        </p:blipFill>
        <p:spPr>
          <a:xfrm>
            <a:off x="0" y="0"/>
            <a:ext cx="9144000" cy="5143499"/>
          </a:xfrm>
          <a:prstGeom prst="rect">
            <a:avLst/>
          </a:prstGeom>
          <a:noFill/>
          <a:ln>
            <a:noFill/>
          </a:ln>
        </p:spPr>
      </p:pic>
      <p:sp>
        <p:nvSpPr>
          <p:cNvPr id="55" name="Google Shape;55;p13"/>
          <p:cNvSpPr txBox="1"/>
          <p:nvPr>
            <p:ph type="ctrTitle"/>
          </p:nvPr>
        </p:nvSpPr>
        <p:spPr>
          <a:xfrm>
            <a:off x="0" y="2758075"/>
            <a:ext cx="7010400" cy="1306800"/>
          </a:xfrm>
          <a:prstGeom prst="rect">
            <a:avLst/>
          </a:prstGeom>
          <a:solidFill>
            <a:srgbClr val="CFDBE5"/>
          </a:solidFill>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nl">
                <a:solidFill>
                  <a:srgbClr val="07223B"/>
                </a:solidFill>
              </a:rPr>
              <a:t> </a:t>
            </a:r>
            <a:r>
              <a:rPr lang="nl">
                <a:solidFill>
                  <a:srgbClr val="07223B"/>
                </a:solidFill>
              </a:rPr>
              <a:t>Pale Blue Dot</a:t>
            </a:r>
            <a:endParaRPr>
              <a:solidFill>
                <a:srgbClr val="07223B"/>
              </a:solidFill>
            </a:endParaRPr>
          </a:p>
        </p:txBody>
      </p:sp>
      <p:sp>
        <p:nvSpPr>
          <p:cNvPr id="56" name="Google Shape;56;p13"/>
          <p:cNvSpPr txBox="1"/>
          <p:nvPr>
            <p:ph idx="1" type="subTitle"/>
          </p:nvPr>
        </p:nvSpPr>
        <p:spPr>
          <a:xfrm>
            <a:off x="0" y="4064875"/>
            <a:ext cx="6305400" cy="630000"/>
          </a:xfrm>
          <a:prstGeom prst="rect">
            <a:avLst/>
          </a:prstGeom>
          <a:solidFill>
            <a:srgbClr val="073763"/>
          </a:solidFill>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nl" sz="1500">
                <a:solidFill>
                  <a:srgbClr val="000000"/>
                </a:solidFill>
              </a:rPr>
              <a:t>   Astronomy for Global Citizenship and Environmental Awareness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879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Activity idea</a:t>
            </a:r>
            <a:endParaRPr/>
          </a:p>
        </p:txBody>
      </p:sp>
      <p:sp>
        <p:nvSpPr>
          <p:cNvPr id="126" name="Google Shape;126;p22"/>
          <p:cNvSpPr txBox="1"/>
          <p:nvPr>
            <p:ph idx="1" type="body"/>
          </p:nvPr>
        </p:nvSpPr>
        <p:spPr>
          <a:xfrm>
            <a:off x="3033625" y="1222850"/>
            <a:ext cx="5489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Organise a star party for the general public and show the movie by filmmaker Emmanuel Vaughan-Lee.</a:t>
            </a:r>
            <a:endParaRPr/>
          </a:p>
          <a:p>
            <a:pPr indent="0" lvl="0" marL="0" rtl="0" algn="l">
              <a:spcBef>
                <a:spcPts val="1600"/>
              </a:spcBef>
              <a:spcAft>
                <a:spcPts val="0"/>
              </a:spcAft>
              <a:buNone/>
            </a:pPr>
            <a:r>
              <a:rPr lang="nl"/>
              <a:t>It is about the first humans who saw the Earth from the Moon and how this experience affected them.</a:t>
            </a:r>
            <a:endParaRPr/>
          </a:p>
          <a:p>
            <a:pPr indent="0" lvl="0" marL="0" rtl="0" algn="l">
              <a:spcBef>
                <a:spcPts val="1600"/>
              </a:spcBef>
              <a:spcAft>
                <a:spcPts val="0"/>
              </a:spcAft>
              <a:buNone/>
            </a:pPr>
            <a:r>
              <a:rPr lang="nl" u="sng">
                <a:solidFill>
                  <a:schemeClr val="hlink"/>
                </a:solidFill>
                <a:hlinkClick r:id="rId3"/>
              </a:rPr>
              <a:t>https://www.nytimes.com/2018/10/02/opinion/earthrise-moon-space-nasa.html</a:t>
            </a:r>
            <a:r>
              <a:rPr lang="nl"/>
              <a:t>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27" name="Google Shape;127;p22"/>
          <p:cNvPicPr preferRelativeResize="0"/>
          <p:nvPr/>
        </p:nvPicPr>
        <p:blipFill>
          <a:blip r:embed="rId4">
            <a:alphaModFix/>
          </a:blip>
          <a:stretch>
            <a:fillRect/>
          </a:stretch>
        </p:blipFill>
        <p:spPr>
          <a:xfrm>
            <a:off x="387900" y="1322873"/>
            <a:ext cx="2331174" cy="2331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879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A</a:t>
            </a:r>
            <a:r>
              <a:rPr lang="nl"/>
              <a:t>ctivity idea</a:t>
            </a:r>
            <a:endParaRPr/>
          </a:p>
        </p:txBody>
      </p:sp>
      <p:sp>
        <p:nvSpPr>
          <p:cNvPr id="133" name="Google Shape;133;p23"/>
          <p:cNvSpPr txBox="1"/>
          <p:nvPr>
            <p:ph idx="1" type="body"/>
          </p:nvPr>
        </p:nvSpPr>
        <p:spPr>
          <a:xfrm>
            <a:off x="3052450" y="1226275"/>
            <a:ext cx="5567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C</a:t>
            </a:r>
            <a:r>
              <a:rPr lang="nl"/>
              <a:t>lassroom activity about astronomy and global citizenship: </a:t>
            </a:r>
            <a:endParaRPr/>
          </a:p>
          <a:p>
            <a:pPr indent="0" lvl="0" marL="0" rtl="0" algn="l">
              <a:spcBef>
                <a:spcPts val="1600"/>
              </a:spcBef>
              <a:spcAft>
                <a:spcPts val="0"/>
              </a:spcAft>
              <a:buNone/>
            </a:pPr>
            <a:r>
              <a:rPr lang="nl"/>
              <a:t>For students to develop an interest in other cultures and recognize similarities to other students and cultures. </a:t>
            </a:r>
            <a:endParaRPr/>
          </a:p>
          <a:p>
            <a:pPr indent="0" lvl="0" marL="0" rtl="0" algn="l">
              <a:spcBef>
                <a:spcPts val="1600"/>
              </a:spcBef>
              <a:spcAft>
                <a:spcPts val="0"/>
              </a:spcAft>
              <a:buNone/>
            </a:pPr>
            <a:r>
              <a:rPr lang="nl" u="sng">
                <a:solidFill>
                  <a:schemeClr val="hlink"/>
                </a:solidFill>
                <a:hlinkClick r:id="rId3"/>
              </a:rPr>
              <a:t>http://www.astro4dev.org/science-diplomacy-through-astronomy-celebrating-our-common-humanity/more-on-the-flagship-science-diplomacy-through-astronomy-cel</a:t>
            </a:r>
            <a:endParaRPr/>
          </a:p>
          <a:p>
            <a:pPr indent="0" lvl="0" marL="0" rtl="0" algn="l">
              <a:spcBef>
                <a:spcPts val="1600"/>
              </a:spcBef>
              <a:spcAft>
                <a:spcPts val="1600"/>
              </a:spcAft>
              <a:buNone/>
            </a:pPr>
            <a:r>
              <a:t/>
            </a:r>
            <a:endParaRPr/>
          </a:p>
        </p:txBody>
      </p:sp>
      <p:pic>
        <p:nvPicPr>
          <p:cNvPr id="134" name="Google Shape;134;p23"/>
          <p:cNvPicPr preferRelativeResize="0"/>
          <p:nvPr/>
        </p:nvPicPr>
        <p:blipFill>
          <a:blip r:embed="rId4">
            <a:alphaModFix/>
          </a:blip>
          <a:stretch>
            <a:fillRect/>
          </a:stretch>
        </p:blipFill>
        <p:spPr>
          <a:xfrm>
            <a:off x="516450" y="1340612"/>
            <a:ext cx="1831200" cy="1831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879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Activity idea</a:t>
            </a:r>
            <a:endParaRPr/>
          </a:p>
        </p:txBody>
      </p:sp>
      <p:sp>
        <p:nvSpPr>
          <p:cNvPr id="140" name="Google Shape;140;p24"/>
          <p:cNvSpPr txBox="1"/>
          <p:nvPr>
            <p:ph idx="1" type="body"/>
          </p:nvPr>
        </p:nvSpPr>
        <p:spPr>
          <a:xfrm>
            <a:off x="3045375" y="1216775"/>
            <a:ext cx="5081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Blue Marble in Empty Space school activity: </a:t>
            </a:r>
            <a:endParaRPr/>
          </a:p>
          <a:p>
            <a:pPr indent="0" lvl="0" marL="0" rtl="0" algn="l">
              <a:spcBef>
                <a:spcPts val="1600"/>
              </a:spcBef>
              <a:spcAft>
                <a:spcPts val="0"/>
              </a:spcAft>
              <a:buNone/>
            </a:pPr>
            <a:r>
              <a:rPr lang="nl"/>
              <a:t>Students are taken on a virtual journey to outer space to experience that we live on a tiny planet that floats in a vast and empty space.</a:t>
            </a:r>
            <a:endParaRPr/>
          </a:p>
          <a:p>
            <a:pPr indent="0" lvl="0" marL="0" rtl="0" algn="l">
              <a:spcBef>
                <a:spcPts val="1600"/>
              </a:spcBef>
              <a:spcAft>
                <a:spcPts val="0"/>
              </a:spcAft>
              <a:buNone/>
            </a:pPr>
            <a:r>
              <a:rPr lang="nl" u="sng">
                <a:solidFill>
                  <a:schemeClr val="hlink"/>
                </a:solidFill>
                <a:hlinkClick r:id="rId3"/>
              </a:rPr>
              <a:t>https://astroedu.iau.org/en/activities/1412/blue-marble-in-empty-space/</a:t>
            </a:r>
            <a:r>
              <a:rPr lang="nl"/>
              <a:t> </a:t>
            </a:r>
            <a:endParaRPr/>
          </a:p>
          <a:p>
            <a:pPr indent="0" lvl="0" marL="0" rtl="0" algn="l">
              <a:spcBef>
                <a:spcPts val="1600"/>
              </a:spcBef>
              <a:spcAft>
                <a:spcPts val="1600"/>
              </a:spcAft>
              <a:buNone/>
            </a:pPr>
            <a:r>
              <a:t/>
            </a:r>
            <a:endParaRPr/>
          </a:p>
        </p:txBody>
      </p:sp>
      <p:pic>
        <p:nvPicPr>
          <p:cNvPr id="141" name="Google Shape;141;p24"/>
          <p:cNvPicPr preferRelativeResize="0"/>
          <p:nvPr/>
        </p:nvPicPr>
        <p:blipFill>
          <a:blip r:embed="rId4">
            <a:alphaModFix/>
          </a:blip>
          <a:stretch>
            <a:fillRect/>
          </a:stretch>
        </p:blipFill>
        <p:spPr>
          <a:xfrm>
            <a:off x="516500" y="1495385"/>
            <a:ext cx="1801100" cy="18010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879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Activity idea</a:t>
            </a:r>
            <a:endParaRPr/>
          </a:p>
          <a:p>
            <a:pPr indent="0" lvl="0" marL="0" rtl="0" algn="l">
              <a:spcBef>
                <a:spcPts val="0"/>
              </a:spcBef>
              <a:spcAft>
                <a:spcPts val="0"/>
              </a:spcAft>
              <a:buNone/>
            </a:pPr>
            <a:r>
              <a:t/>
            </a:r>
            <a:endParaRPr/>
          </a:p>
        </p:txBody>
      </p:sp>
      <p:sp>
        <p:nvSpPr>
          <p:cNvPr id="147" name="Google Shape;147;p25"/>
          <p:cNvSpPr txBox="1"/>
          <p:nvPr>
            <p:ph idx="1" type="body"/>
          </p:nvPr>
        </p:nvSpPr>
        <p:spPr>
          <a:xfrm>
            <a:off x="3102525" y="1202475"/>
            <a:ext cx="5055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Golden Voyager Disk activity: </a:t>
            </a:r>
            <a:endParaRPr/>
          </a:p>
          <a:p>
            <a:pPr indent="0" lvl="0" marL="0" rtl="0" algn="l">
              <a:spcBef>
                <a:spcPts val="1600"/>
              </a:spcBef>
              <a:spcAft>
                <a:spcPts val="0"/>
              </a:spcAft>
              <a:buNone/>
            </a:pPr>
            <a:r>
              <a:rPr lang="nl"/>
              <a:t>If you could send a message to the stars, what would you choose? What is important about our humankind?</a:t>
            </a:r>
            <a:endParaRPr/>
          </a:p>
          <a:p>
            <a:pPr indent="0" lvl="0" marL="0" rtl="0" algn="l">
              <a:spcBef>
                <a:spcPts val="1600"/>
              </a:spcBef>
              <a:spcAft>
                <a:spcPts val="0"/>
              </a:spcAft>
              <a:buNone/>
            </a:pPr>
            <a:r>
              <a:rPr lang="nl" u="sng">
                <a:solidFill>
                  <a:schemeClr val="hlink"/>
                </a:solidFill>
                <a:hlinkClick r:id="rId3"/>
              </a:rPr>
              <a:t>https://drive.google.com/open?id=1np4z0S7RsyvTRJTrmgxeJGInRURBGBN4</a:t>
            </a:r>
            <a:r>
              <a:rPr lang="nl"/>
              <a:t>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48" name="Google Shape;148;p25"/>
          <p:cNvPicPr preferRelativeResize="0"/>
          <p:nvPr/>
        </p:nvPicPr>
        <p:blipFill>
          <a:blip r:embed="rId4">
            <a:alphaModFix/>
          </a:blip>
          <a:stretch>
            <a:fillRect/>
          </a:stretch>
        </p:blipFill>
        <p:spPr>
          <a:xfrm>
            <a:off x="180725" y="1202475"/>
            <a:ext cx="2440825" cy="2440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4641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Thank you</a:t>
            </a:r>
            <a:endParaRPr/>
          </a:p>
        </p:txBody>
      </p:sp>
      <p:sp>
        <p:nvSpPr>
          <p:cNvPr id="154" name="Google Shape;154;p26"/>
          <p:cNvSpPr txBox="1"/>
          <p:nvPr>
            <p:ph idx="1" type="body"/>
          </p:nvPr>
        </p:nvSpPr>
        <p:spPr>
          <a:xfrm>
            <a:off x="540300" y="1239450"/>
            <a:ext cx="7743000" cy="287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Contact: </a:t>
            </a:r>
            <a:endParaRPr/>
          </a:p>
          <a:p>
            <a:pPr indent="0" lvl="0" marL="0" rtl="0" algn="l">
              <a:spcBef>
                <a:spcPts val="1600"/>
              </a:spcBef>
              <a:spcAft>
                <a:spcPts val="0"/>
              </a:spcAft>
              <a:buNone/>
            </a:pPr>
            <a:r>
              <a:rPr lang="nl"/>
              <a:t>IAU100 Pale Blue Dot Project Coordinator: Bethany Downer</a:t>
            </a:r>
            <a:endParaRPr/>
          </a:p>
          <a:p>
            <a:pPr indent="0" lvl="0" marL="0" rtl="0" algn="l">
              <a:spcBef>
                <a:spcPts val="1600"/>
              </a:spcBef>
              <a:spcAft>
                <a:spcPts val="0"/>
              </a:spcAft>
              <a:buNone/>
            </a:pPr>
            <a:r>
              <a:rPr lang="nl" u="sng">
                <a:solidFill>
                  <a:schemeClr val="hlink"/>
                </a:solidFill>
                <a:hlinkClick r:id="rId3"/>
              </a:rPr>
              <a:t>downer@strw.leidenuniv.nl</a:t>
            </a:r>
            <a:r>
              <a:rPr lang="nl"/>
              <a:t>  </a:t>
            </a:r>
            <a:endParaRPr/>
          </a:p>
          <a:p>
            <a:pPr indent="0" lvl="0" marL="0" rtl="0" algn="l">
              <a:spcBef>
                <a:spcPts val="1600"/>
              </a:spcBef>
              <a:spcAft>
                <a:spcPts val="1600"/>
              </a:spcAft>
              <a:buNone/>
            </a:pPr>
            <a:r>
              <a:rPr lang="nl"/>
              <a:t>Pale Blue Dot project: Michelle Willebrands </a:t>
            </a:r>
            <a:r>
              <a:rPr lang="nl" u="sng">
                <a:solidFill>
                  <a:schemeClr val="hlink"/>
                </a:solidFill>
                <a:hlinkClick r:id="rId4"/>
              </a:rPr>
              <a:t>willebrands@strw.leidenuniv.nl</a:t>
            </a:r>
            <a:r>
              <a:rPr lang="nl"/>
              <a:t> </a:t>
            </a:r>
            <a:endParaRPr/>
          </a:p>
        </p:txBody>
      </p:sp>
      <p:pic>
        <p:nvPicPr>
          <p:cNvPr id="155" name="Google Shape;155;p26"/>
          <p:cNvPicPr preferRelativeResize="0"/>
          <p:nvPr/>
        </p:nvPicPr>
        <p:blipFill rotWithShape="1">
          <a:blip r:embed="rId5">
            <a:alphaModFix/>
          </a:blip>
          <a:srcRect b="82299" l="20716" r="0" t="0"/>
          <a:stretch/>
        </p:blipFill>
        <p:spPr>
          <a:xfrm>
            <a:off x="0" y="3909475"/>
            <a:ext cx="5593550" cy="1234025"/>
          </a:xfrm>
          <a:prstGeom prst="rect">
            <a:avLst/>
          </a:prstGeom>
          <a:noFill/>
          <a:ln>
            <a:noFill/>
          </a:ln>
        </p:spPr>
      </p:pic>
      <p:pic>
        <p:nvPicPr>
          <p:cNvPr id="156" name="Google Shape;156;p26"/>
          <p:cNvPicPr preferRelativeResize="0"/>
          <p:nvPr/>
        </p:nvPicPr>
        <p:blipFill>
          <a:blip r:embed="rId6">
            <a:alphaModFix/>
          </a:blip>
          <a:stretch>
            <a:fillRect/>
          </a:stretch>
        </p:blipFill>
        <p:spPr>
          <a:xfrm>
            <a:off x="7372375" y="713513"/>
            <a:ext cx="992974" cy="992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idx="1" type="body"/>
          </p:nvPr>
        </p:nvSpPr>
        <p:spPr>
          <a:xfrm>
            <a:off x="587625" y="1400175"/>
            <a:ext cx="6275100" cy="299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i="1" lang="nl"/>
              <a:t>After one year of looking at one hundred years of milestones in astronomy, let’s look back at Earth and how astronomy shows us the place of our home planet in the universe and can help us address global challenges.</a:t>
            </a:r>
            <a:endParaRPr i="1"/>
          </a:p>
        </p:txBody>
      </p:sp>
      <p:pic>
        <p:nvPicPr>
          <p:cNvPr id="62" name="Google Shape;62;p14"/>
          <p:cNvPicPr preferRelativeResize="0"/>
          <p:nvPr/>
        </p:nvPicPr>
        <p:blipFill>
          <a:blip r:embed="rId3">
            <a:alphaModFix/>
          </a:blip>
          <a:stretch>
            <a:fillRect/>
          </a:stretch>
        </p:blipFill>
        <p:spPr>
          <a:xfrm>
            <a:off x="7372375" y="713513"/>
            <a:ext cx="992974" cy="992975"/>
          </a:xfrm>
          <a:prstGeom prst="rect">
            <a:avLst/>
          </a:prstGeom>
          <a:noFill/>
          <a:ln>
            <a:noFill/>
          </a:ln>
        </p:spPr>
      </p:pic>
      <p:pic>
        <p:nvPicPr>
          <p:cNvPr id="63" name="Google Shape;63;p14"/>
          <p:cNvPicPr preferRelativeResize="0"/>
          <p:nvPr/>
        </p:nvPicPr>
        <p:blipFill rotWithShape="1">
          <a:blip r:embed="rId4">
            <a:alphaModFix/>
          </a:blip>
          <a:srcRect b="82299" l="20716" r="0" t="0"/>
          <a:stretch/>
        </p:blipFill>
        <p:spPr>
          <a:xfrm>
            <a:off x="0" y="3909475"/>
            <a:ext cx="5593550" cy="1234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idx="1" type="body"/>
          </p:nvPr>
        </p:nvSpPr>
        <p:spPr>
          <a:xfrm>
            <a:off x="475050" y="501925"/>
            <a:ext cx="8193900" cy="614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nl">
                <a:solidFill>
                  <a:schemeClr val="accent2"/>
                </a:solidFill>
              </a:rPr>
              <a:t>P</a:t>
            </a:r>
            <a:r>
              <a:rPr lang="nl">
                <a:solidFill>
                  <a:schemeClr val="accent2"/>
                </a:solidFill>
              </a:rPr>
              <a:t>hotos of our home planet from space have impacted humanity, they instigated climate change movements and inspire people from all over the world.</a:t>
            </a:r>
            <a:endParaRPr>
              <a:solidFill>
                <a:schemeClr val="accent2"/>
              </a:solidFill>
            </a:endParaRPr>
          </a:p>
        </p:txBody>
      </p:sp>
      <p:pic>
        <p:nvPicPr>
          <p:cNvPr id="69" name="Google Shape;69;p15"/>
          <p:cNvPicPr preferRelativeResize="0"/>
          <p:nvPr/>
        </p:nvPicPr>
        <p:blipFill rotWithShape="1">
          <a:blip r:embed="rId3">
            <a:alphaModFix/>
          </a:blip>
          <a:srcRect b="7535" l="0" r="0" t="0"/>
          <a:stretch/>
        </p:blipFill>
        <p:spPr>
          <a:xfrm>
            <a:off x="3622138" y="1551125"/>
            <a:ext cx="1899724" cy="2377924"/>
          </a:xfrm>
          <a:prstGeom prst="rect">
            <a:avLst/>
          </a:prstGeom>
          <a:noFill/>
          <a:ln>
            <a:noFill/>
          </a:ln>
        </p:spPr>
      </p:pic>
      <p:pic>
        <p:nvPicPr>
          <p:cNvPr id="70" name="Google Shape;70;p15"/>
          <p:cNvPicPr preferRelativeResize="0"/>
          <p:nvPr/>
        </p:nvPicPr>
        <p:blipFill rotWithShape="1">
          <a:blip r:embed="rId4">
            <a:alphaModFix/>
          </a:blip>
          <a:srcRect b="0" l="0" r="931" t="0"/>
          <a:stretch/>
        </p:blipFill>
        <p:spPr>
          <a:xfrm>
            <a:off x="6322175" y="1551125"/>
            <a:ext cx="2060650" cy="2377926"/>
          </a:xfrm>
          <a:prstGeom prst="rect">
            <a:avLst/>
          </a:prstGeom>
          <a:noFill/>
          <a:ln>
            <a:noFill/>
          </a:ln>
        </p:spPr>
      </p:pic>
      <p:pic>
        <p:nvPicPr>
          <p:cNvPr id="71" name="Google Shape;71;p15"/>
          <p:cNvPicPr preferRelativeResize="0"/>
          <p:nvPr/>
        </p:nvPicPr>
        <p:blipFill rotWithShape="1">
          <a:blip r:embed="rId5">
            <a:alphaModFix/>
          </a:blip>
          <a:srcRect b="0" l="27236" r="2764" t="0"/>
          <a:stretch/>
        </p:blipFill>
        <p:spPr>
          <a:xfrm>
            <a:off x="761175" y="1551113"/>
            <a:ext cx="2060651" cy="2377925"/>
          </a:xfrm>
          <a:prstGeom prst="rect">
            <a:avLst/>
          </a:prstGeom>
          <a:noFill/>
          <a:ln>
            <a:noFill/>
          </a:ln>
        </p:spPr>
      </p:pic>
      <p:sp>
        <p:nvSpPr>
          <p:cNvPr id="72" name="Google Shape;72;p15"/>
          <p:cNvSpPr txBox="1"/>
          <p:nvPr/>
        </p:nvSpPr>
        <p:spPr>
          <a:xfrm>
            <a:off x="3536150" y="3929050"/>
            <a:ext cx="1985700" cy="48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nl">
                <a:solidFill>
                  <a:schemeClr val="accent2"/>
                </a:solidFill>
              </a:rPr>
              <a:t>Voyager-1</a:t>
            </a:r>
            <a:endParaRPr i="1">
              <a:solidFill>
                <a:schemeClr val="accent2"/>
              </a:solidFill>
            </a:endParaRPr>
          </a:p>
          <a:p>
            <a:pPr indent="0" lvl="0" marL="0" rtl="0" algn="l">
              <a:spcBef>
                <a:spcPts val="0"/>
              </a:spcBef>
              <a:spcAft>
                <a:spcPts val="0"/>
              </a:spcAft>
              <a:buNone/>
            </a:pPr>
            <a:r>
              <a:rPr i="1" lang="nl">
                <a:solidFill>
                  <a:schemeClr val="accent2"/>
                </a:solidFill>
              </a:rPr>
              <a:t>Pale Blue Dot February 14, 1990</a:t>
            </a:r>
            <a:endParaRPr i="1">
              <a:solidFill>
                <a:schemeClr val="accent2"/>
              </a:solidFill>
            </a:endParaRPr>
          </a:p>
        </p:txBody>
      </p:sp>
      <p:sp>
        <p:nvSpPr>
          <p:cNvPr id="73" name="Google Shape;73;p15"/>
          <p:cNvSpPr txBox="1"/>
          <p:nvPr/>
        </p:nvSpPr>
        <p:spPr>
          <a:xfrm>
            <a:off x="6215075" y="3929050"/>
            <a:ext cx="2228700" cy="48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nl">
                <a:solidFill>
                  <a:schemeClr val="accent2"/>
                </a:solidFill>
              </a:rPr>
              <a:t>Cassini-Huygens</a:t>
            </a:r>
            <a:endParaRPr i="1">
              <a:solidFill>
                <a:schemeClr val="accent2"/>
              </a:solidFill>
            </a:endParaRPr>
          </a:p>
          <a:p>
            <a:pPr indent="0" lvl="0" marL="0" rtl="0" algn="l">
              <a:spcBef>
                <a:spcPts val="0"/>
              </a:spcBef>
              <a:spcAft>
                <a:spcPts val="0"/>
              </a:spcAft>
              <a:buNone/>
            </a:pPr>
            <a:r>
              <a:rPr i="1" lang="nl">
                <a:solidFill>
                  <a:schemeClr val="accent2"/>
                </a:solidFill>
              </a:rPr>
              <a:t>The Day the Earth Smiled</a:t>
            </a:r>
            <a:endParaRPr i="1">
              <a:solidFill>
                <a:schemeClr val="accent2"/>
              </a:solidFill>
            </a:endParaRPr>
          </a:p>
          <a:p>
            <a:pPr indent="0" lvl="0" marL="0" rtl="0" algn="l">
              <a:spcBef>
                <a:spcPts val="0"/>
              </a:spcBef>
              <a:spcAft>
                <a:spcPts val="0"/>
              </a:spcAft>
              <a:buNone/>
            </a:pPr>
            <a:r>
              <a:rPr i="1" lang="nl">
                <a:solidFill>
                  <a:schemeClr val="accent2"/>
                </a:solidFill>
              </a:rPr>
              <a:t>July 19, 2013</a:t>
            </a:r>
            <a:endParaRPr i="1">
              <a:solidFill>
                <a:schemeClr val="accent2"/>
              </a:solidFill>
            </a:endParaRPr>
          </a:p>
        </p:txBody>
      </p:sp>
      <p:sp>
        <p:nvSpPr>
          <p:cNvPr id="74" name="Google Shape;74;p15"/>
          <p:cNvSpPr txBox="1"/>
          <p:nvPr/>
        </p:nvSpPr>
        <p:spPr>
          <a:xfrm>
            <a:off x="700100" y="3929050"/>
            <a:ext cx="2182800" cy="48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nl">
                <a:solidFill>
                  <a:schemeClr val="accent2"/>
                </a:solidFill>
              </a:rPr>
              <a:t>Apollo</a:t>
            </a:r>
            <a:r>
              <a:rPr i="1" lang="nl">
                <a:solidFill>
                  <a:schemeClr val="accent2"/>
                </a:solidFill>
              </a:rPr>
              <a:t> 8 </a:t>
            </a:r>
            <a:endParaRPr i="1">
              <a:solidFill>
                <a:schemeClr val="accent2"/>
              </a:solidFill>
            </a:endParaRPr>
          </a:p>
          <a:p>
            <a:pPr indent="0" lvl="0" marL="0" rtl="0" algn="l">
              <a:spcBef>
                <a:spcPts val="0"/>
              </a:spcBef>
              <a:spcAft>
                <a:spcPts val="0"/>
              </a:spcAft>
              <a:buNone/>
            </a:pPr>
            <a:r>
              <a:rPr i="1" lang="nl">
                <a:solidFill>
                  <a:schemeClr val="accent2"/>
                </a:solidFill>
              </a:rPr>
              <a:t>Earthrise </a:t>
            </a:r>
            <a:endParaRPr i="1">
              <a:solidFill>
                <a:schemeClr val="accent2"/>
              </a:solidFill>
            </a:endParaRPr>
          </a:p>
          <a:p>
            <a:pPr indent="0" lvl="0" marL="0" rtl="0" algn="l">
              <a:spcBef>
                <a:spcPts val="0"/>
              </a:spcBef>
              <a:spcAft>
                <a:spcPts val="0"/>
              </a:spcAft>
              <a:buNone/>
            </a:pPr>
            <a:r>
              <a:rPr i="1" lang="nl">
                <a:solidFill>
                  <a:schemeClr val="accent2"/>
                </a:solidFill>
              </a:rPr>
              <a:t>December 24, 1968</a:t>
            </a:r>
            <a:endParaRPr i="1">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6"/>
          <p:cNvSpPr txBox="1"/>
          <p:nvPr>
            <p:ph idx="1" type="body"/>
          </p:nvPr>
        </p:nvSpPr>
        <p:spPr>
          <a:xfrm>
            <a:off x="402175" y="486975"/>
            <a:ext cx="6967800" cy="312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nl">
                <a:solidFill>
                  <a:schemeClr val="dk1"/>
                </a:solidFill>
              </a:rPr>
              <a:t>“Look again at that dot. That's here. That's home. That's us. On it everyone you love, everyone you know, everyone you ever heard of, every human being who ever was, lived out their lives.</a:t>
            </a:r>
            <a:endParaRPr i="1">
              <a:solidFill>
                <a:schemeClr val="dk1"/>
              </a:solidFill>
            </a:endParaRPr>
          </a:p>
          <a:p>
            <a:pPr indent="0" lvl="0" marL="0" rtl="0" algn="l">
              <a:spcBef>
                <a:spcPts val="1600"/>
              </a:spcBef>
              <a:spcAft>
                <a:spcPts val="0"/>
              </a:spcAft>
              <a:buNone/>
            </a:pPr>
            <a:r>
              <a:rPr i="1" lang="nl">
                <a:solidFill>
                  <a:schemeClr val="dk1"/>
                </a:solidFill>
              </a:rPr>
              <a:t>It has been said that astronomy is a humbling and character-building experience. There is perhaps no better demonstration of the folly of human conceits than this distant image of our tiny world. To me, it underscores our responsibility to deal more kindly with one another, and to preserve and cherish the pale blue dot, the only home we've ever known.”</a:t>
            </a:r>
            <a:endParaRPr i="1">
              <a:solidFill>
                <a:schemeClr val="dk1"/>
              </a:solidFill>
            </a:endParaRPr>
          </a:p>
          <a:p>
            <a:pPr indent="0" lvl="0" marL="457200" rtl="0" algn="r">
              <a:spcBef>
                <a:spcPts val="1600"/>
              </a:spcBef>
              <a:spcAft>
                <a:spcPts val="1600"/>
              </a:spcAft>
              <a:buNone/>
            </a:pPr>
            <a:r>
              <a:rPr lang="nl"/>
              <a:t>- </a:t>
            </a:r>
            <a:r>
              <a:rPr lang="nl"/>
              <a:t>Carl Sagan</a:t>
            </a:r>
            <a:endParaRPr/>
          </a:p>
        </p:txBody>
      </p:sp>
      <p:pic>
        <p:nvPicPr>
          <p:cNvPr id="80" name="Google Shape;80;p16"/>
          <p:cNvPicPr preferRelativeResize="0"/>
          <p:nvPr/>
        </p:nvPicPr>
        <p:blipFill>
          <a:blip r:embed="rId3">
            <a:alphaModFix/>
          </a:blip>
          <a:stretch>
            <a:fillRect/>
          </a:stretch>
        </p:blipFill>
        <p:spPr>
          <a:xfrm>
            <a:off x="7372375" y="713513"/>
            <a:ext cx="992974" cy="992975"/>
          </a:xfrm>
          <a:prstGeom prst="rect">
            <a:avLst/>
          </a:prstGeom>
          <a:noFill/>
          <a:ln>
            <a:noFill/>
          </a:ln>
        </p:spPr>
      </p:pic>
      <p:pic>
        <p:nvPicPr>
          <p:cNvPr id="81" name="Google Shape;81;p16"/>
          <p:cNvPicPr preferRelativeResize="0"/>
          <p:nvPr/>
        </p:nvPicPr>
        <p:blipFill rotWithShape="1">
          <a:blip r:embed="rId4">
            <a:alphaModFix/>
          </a:blip>
          <a:srcRect b="82299" l="20716" r="0" t="0"/>
          <a:stretch/>
        </p:blipFill>
        <p:spPr>
          <a:xfrm>
            <a:off x="0" y="3909475"/>
            <a:ext cx="5593550" cy="1234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7"/>
          <p:cNvSpPr txBox="1"/>
          <p:nvPr>
            <p:ph type="title"/>
          </p:nvPr>
        </p:nvSpPr>
        <p:spPr>
          <a:xfrm>
            <a:off x="387900" y="445025"/>
            <a:ext cx="8520600" cy="99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The Pale Blue Dot message:</a:t>
            </a:r>
            <a:endParaRPr/>
          </a:p>
          <a:p>
            <a:pPr indent="0" lvl="0" marL="0" rtl="0" algn="l">
              <a:spcBef>
                <a:spcPts val="0"/>
              </a:spcBef>
              <a:spcAft>
                <a:spcPts val="0"/>
              </a:spcAft>
              <a:buNone/>
            </a:pPr>
            <a:r>
              <a:rPr lang="nl"/>
              <a:t>Astronomy for p</a:t>
            </a:r>
            <a:r>
              <a:rPr lang="nl"/>
              <a:t>eace and solidarity</a:t>
            </a:r>
            <a:endParaRPr/>
          </a:p>
        </p:txBody>
      </p:sp>
      <p:sp>
        <p:nvSpPr>
          <p:cNvPr id="87" name="Google Shape;87;p17"/>
          <p:cNvSpPr txBox="1"/>
          <p:nvPr>
            <p:ph idx="1" type="body"/>
          </p:nvPr>
        </p:nvSpPr>
        <p:spPr>
          <a:xfrm>
            <a:off x="387900" y="1693075"/>
            <a:ext cx="7003500" cy="287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The astronomical perspective shows us that there are no actual national borders: we are one humanity, under one sky.</a:t>
            </a:r>
            <a:endParaRPr/>
          </a:p>
          <a:p>
            <a:pPr indent="0" lvl="0" marL="0" rtl="0" algn="l">
              <a:spcBef>
                <a:spcPts val="1600"/>
              </a:spcBef>
              <a:spcAft>
                <a:spcPts val="1600"/>
              </a:spcAft>
              <a:buNone/>
            </a:pPr>
            <a:r>
              <a:rPr lang="nl"/>
              <a:t>We are all global citizens of planet Earth. We should therefore be open minded to other cultures and show solidarity to live together peacefully.</a:t>
            </a:r>
            <a:endParaRPr/>
          </a:p>
        </p:txBody>
      </p:sp>
      <p:pic>
        <p:nvPicPr>
          <p:cNvPr id="88" name="Google Shape;88;p17"/>
          <p:cNvPicPr preferRelativeResize="0"/>
          <p:nvPr/>
        </p:nvPicPr>
        <p:blipFill rotWithShape="1">
          <a:blip r:embed="rId3">
            <a:alphaModFix/>
          </a:blip>
          <a:srcRect b="82299" l="20716" r="0" t="0"/>
          <a:stretch/>
        </p:blipFill>
        <p:spPr>
          <a:xfrm>
            <a:off x="0" y="3909475"/>
            <a:ext cx="5593550" cy="1234025"/>
          </a:xfrm>
          <a:prstGeom prst="rect">
            <a:avLst/>
          </a:prstGeom>
          <a:noFill/>
          <a:ln>
            <a:noFill/>
          </a:ln>
        </p:spPr>
      </p:pic>
      <p:pic>
        <p:nvPicPr>
          <p:cNvPr id="89" name="Google Shape;89;p17"/>
          <p:cNvPicPr preferRelativeResize="0"/>
          <p:nvPr/>
        </p:nvPicPr>
        <p:blipFill>
          <a:blip r:embed="rId4">
            <a:alphaModFix/>
          </a:blip>
          <a:stretch>
            <a:fillRect/>
          </a:stretch>
        </p:blipFill>
        <p:spPr>
          <a:xfrm>
            <a:off x="7372375" y="713513"/>
            <a:ext cx="992974" cy="992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4641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We are one humanity</a:t>
            </a:r>
            <a:endParaRPr/>
          </a:p>
        </p:txBody>
      </p:sp>
      <p:sp>
        <p:nvSpPr>
          <p:cNvPr id="95" name="Google Shape;95;p18"/>
          <p:cNvSpPr txBox="1"/>
          <p:nvPr>
            <p:ph idx="1" type="body"/>
          </p:nvPr>
        </p:nvSpPr>
        <p:spPr>
          <a:xfrm>
            <a:off x="464100" y="1331125"/>
            <a:ext cx="4260300" cy="300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From space, you can see the oceans, clouds, land masses and </a:t>
            </a:r>
            <a:r>
              <a:rPr lang="nl"/>
              <a:t>vegetation</a:t>
            </a:r>
            <a:r>
              <a:rPr lang="nl"/>
              <a:t>, but boundaries between nations. </a:t>
            </a:r>
            <a:endParaRPr/>
          </a:p>
          <a:p>
            <a:pPr indent="0" lvl="0" marL="0" rtl="0" algn="l">
              <a:spcBef>
                <a:spcPts val="1600"/>
              </a:spcBef>
              <a:spcAft>
                <a:spcPts val="1600"/>
              </a:spcAft>
              <a:buNone/>
            </a:pPr>
            <a:r>
              <a:rPr lang="nl"/>
              <a:t>Nothing indicates that one place is more important than another, or fundamentally different.</a:t>
            </a:r>
            <a:endParaRPr/>
          </a:p>
        </p:txBody>
      </p:sp>
      <p:pic>
        <p:nvPicPr>
          <p:cNvPr id="96" name="Google Shape;96;p18"/>
          <p:cNvPicPr preferRelativeResize="0"/>
          <p:nvPr/>
        </p:nvPicPr>
        <p:blipFill>
          <a:blip r:embed="rId3">
            <a:alphaModFix/>
          </a:blip>
          <a:stretch>
            <a:fillRect/>
          </a:stretch>
        </p:blipFill>
        <p:spPr>
          <a:xfrm>
            <a:off x="4947825" y="619787"/>
            <a:ext cx="3851527" cy="39489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879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The Pale Blue Dot message:</a:t>
            </a:r>
            <a:endParaRPr/>
          </a:p>
          <a:p>
            <a:pPr indent="0" lvl="0" marL="0" rtl="0" algn="l">
              <a:spcBef>
                <a:spcPts val="0"/>
              </a:spcBef>
              <a:spcAft>
                <a:spcPts val="0"/>
              </a:spcAft>
              <a:buNone/>
            </a:pPr>
            <a:r>
              <a:rPr lang="nl"/>
              <a:t>Astronomy for environmental awareness</a:t>
            </a:r>
            <a:endParaRPr/>
          </a:p>
        </p:txBody>
      </p:sp>
      <p:sp>
        <p:nvSpPr>
          <p:cNvPr id="102" name="Google Shape;102;p19"/>
          <p:cNvSpPr txBox="1"/>
          <p:nvPr>
            <p:ph idx="1" type="body"/>
          </p:nvPr>
        </p:nvSpPr>
        <p:spPr>
          <a:xfrm>
            <a:off x="387900" y="1689500"/>
            <a:ext cx="6982200" cy="287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As seen from space, the fragility of Earth becomes evident. </a:t>
            </a:r>
            <a:endParaRPr/>
          </a:p>
          <a:p>
            <a:pPr indent="0" lvl="0" marL="0" rtl="0" algn="l">
              <a:spcBef>
                <a:spcPts val="1600"/>
              </a:spcBef>
              <a:spcAft>
                <a:spcPts val="1600"/>
              </a:spcAft>
              <a:buNone/>
            </a:pPr>
            <a:r>
              <a:rPr lang="nl"/>
              <a:t>It is the only planet known to harbour life and we should unite ourselves and protect the environment that we need together.</a:t>
            </a:r>
            <a:endParaRPr/>
          </a:p>
        </p:txBody>
      </p:sp>
      <p:pic>
        <p:nvPicPr>
          <p:cNvPr id="103" name="Google Shape;103;p19"/>
          <p:cNvPicPr preferRelativeResize="0"/>
          <p:nvPr/>
        </p:nvPicPr>
        <p:blipFill rotWithShape="1">
          <a:blip r:embed="rId3">
            <a:alphaModFix/>
          </a:blip>
          <a:srcRect b="82299" l="20716" r="0" t="0"/>
          <a:stretch/>
        </p:blipFill>
        <p:spPr>
          <a:xfrm>
            <a:off x="0" y="3909475"/>
            <a:ext cx="5593550" cy="1234025"/>
          </a:xfrm>
          <a:prstGeom prst="rect">
            <a:avLst/>
          </a:prstGeom>
          <a:noFill/>
          <a:ln>
            <a:noFill/>
          </a:ln>
        </p:spPr>
      </p:pic>
      <p:pic>
        <p:nvPicPr>
          <p:cNvPr id="104" name="Google Shape;104;p19"/>
          <p:cNvPicPr preferRelativeResize="0"/>
          <p:nvPr/>
        </p:nvPicPr>
        <p:blipFill>
          <a:blip r:embed="rId4">
            <a:alphaModFix/>
          </a:blip>
          <a:stretch>
            <a:fillRect/>
          </a:stretch>
        </p:blipFill>
        <p:spPr>
          <a:xfrm>
            <a:off x="7372375" y="713513"/>
            <a:ext cx="992974" cy="992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4641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Climate change on Earth</a:t>
            </a:r>
            <a:endParaRPr/>
          </a:p>
        </p:txBody>
      </p:sp>
      <p:sp>
        <p:nvSpPr>
          <p:cNvPr id="110" name="Google Shape;110;p20"/>
          <p:cNvSpPr txBox="1"/>
          <p:nvPr>
            <p:ph idx="1" type="body"/>
          </p:nvPr>
        </p:nvSpPr>
        <p:spPr>
          <a:xfrm>
            <a:off x="464100" y="1371075"/>
            <a:ext cx="4260300" cy="304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From space, you see that there is only a thin layer of atmosphere protecting us, that natural resources are finite and that there is no other habitable planet close enough for us to reach.</a:t>
            </a:r>
            <a:endParaRPr/>
          </a:p>
          <a:p>
            <a:pPr indent="0" lvl="0" marL="0" rtl="0" algn="l">
              <a:spcBef>
                <a:spcPts val="1600"/>
              </a:spcBef>
              <a:spcAft>
                <a:spcPts val="1600"/>
              </a:spcAft>
              <a:buNone/>
            </a:pPr>
            <a:r>
              <a:rPr lang="nl"/>
              <a:t>Earth is our home and we need to unite to protect the environment that we can live in.</a:t>
            </a:r>
            <a:endParaRPr/>
          </a:p>
        </p:txBody>
      </p:sp>
      <p:pic>
        <p:nvPicPr>
          <p:cNvPr id="111" name="Google Shape;111;p20"/>
          <p:cNvPicPr preferRelativeResize="0"/>
          <p:nvPr/>
        </p:nvPicPr>
        <p:blipFill>
          <a:blip r:embed="rId4">
            <a:alphaModFix/>
          </a:blip>
          <a:stretch>
            <a:fillRect/>
          </a:stretch>
        </p:blipFill>
        <p:spPr>
          <a:xfrm>
            <a:off x="5125225" y="263275"/>
            <a:ext cx="3713976" cy="2089112"/>
          </a:xfrm>
          <a:prstGeom prst="rect">
            <a:avLst/>
          </a:prstGeom>
          <a:noFill/>
          <a:ln>
            <a:noFill/>
          </a:ln>
        </p:spPr>
      </p:pic>
      <p:pic>
        <p:nvPicPr>
          <p:cNvPr id="112" name="Google Shape;112;p20"/>
          <p:cNvPicPr preferRelativeResize="0"/>
          <p:nvPr/>
        </p:nvPicPr>
        <p:blipFill>
          <a:blip r:embed="rId5">
            <a:alphaModFix/>
          </a:blip>
          <a:stretch>
            <a:fillRect/>
          </a:stretch>
        </p:blipFill>
        <p:spPr>
          <a:xfrm>
            <a:off x="5125225" y="2352375"/>
            <a:ext cx="3713974" cy="2582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879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Events around the globe</a:t>
            </a:r>
            <a:endParaRPr/>
          </a:p>
        </p:txBody>
      </p:sp>
      <p:sp>
        <p:nvSpPr>
          <p:cNvPr id="118" name="Google Shape;118;p21"/>
          <p:cNvSpPr txBox="1"/>
          <p:nvPr>
            <p:ph idx="1" type="body"/>
          </p:nvPr>
        </p:nvSpPr>
        <p:spPr>
          <a:xfrm>
            <a:off x="387900" y="1239425"/>
            <a:ext cx="6655800" cy="287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On February 14, 2020, the Pale Blue Dot photo will celebrate its 30 year anniversary.</a:t>
            </a:r>
            <a:endParaRPr/>
          </a:p>
          <a:p>
            <a:pPr indent="-342900" lvl="0" marL="457200" rtl="0" algn="l">
              <a:spcBef>
                <a:spcPts val="1600"/>
              </a:spcBef>
              <a:spcAft>
                <a:spcPts val="0"/>
              </a:spcAft>
              <a:buSzPts val="1800"/>
              <a:buChar char="●"/>
            </a:pPr>
            <a:r>
              <a:rPr lang="nl"/>
              <a:t>Evening celebration at the Carl Sagan Institute at Cornell, in the US, February 13</a:t>
            </a:r>
            <a:endParaRPr/>
          </a:p>
          <a:p>
            <a:pPr indent="-342900" lvl="0" marL="457200" rtl="0" algn="l">
              <a:spcBef>
                <a:spcPts val="0"/>
              </a:spcBef>
              <a:spcAft>
                <a:spcPts val="0"/>
              </a:spcAft>
              <a:buSzPts val="1800"/>
              <a:buChar char="●"/>
            </a:pPr>
            <a:r>
              <a:rPr lang="nl"/>
              <a:t>Pale Blue Dot symposium in the Netherlands, February 14</a:t>
            </a:r>
            <a:endParaRPr/>
          </a:p>
          <a:p>
            <a:pPr indent="-342900" lvl="0" marL="457200" rtl="0" algn="l">
              <a:spcBef>
                <a:spcPts val="0"/>
              </a:spcBef>
              <a:spcAft>
                <a:spcPts val="0"/>
              </a:spcAft>
              <a:buSzPts val="1800"/>
              <a:buChar char="●"/>
            </a:pPr>
            <a:r>
              <a:rPr lang="nl"/>
              <a:t>You can organise activities from 13-20 February</a:t>
            </a:r>
            <a:endParaRPr/>
          </a:p>
        </p:txBody>
      </p:sp>
      <p:pic>
        <p:nvPicPr>
          <p:cNvPr id="119" name="Google Shape;119;p21"/>
          <p:cNvPicPr preferRelativeResize="0"/>
          <p:nvPr/>
        </p:nvPicPr>
        <p:blipFill rotWithShape="1">
          <a:blip r:embed="rId3">
            <a:alphaModFix/>
          </a:blip>
          <a:srcRect b="82299" l="20716" r="0" t="0"/>
          <a:stretch/>
        </p:blipFill>
        <p:spPr>
          <a:xfrm>
            <a:off x="0" y="3909475"/>
            <a:ext cx="5593550" cy="1234025"/>
          </a:xfrm>
          <a:prstGeom prst="rect">
            <a:avLst/>
          </a:prstGeom>
          <a:noFill/>
          <a:ln>
            <a:noFill/>
          </a:ln>
        </p:spPr>
      </p:pic>
      <p:pic>
        <p:nvPicPr>
          <p:cNvPr id="120" name="Google Shape;120;p21"/>
          <p:cNvPicPr preferRelativeResize="0"/>
          <p:nvPr/>
        </p:nvPicPr>
        <p:blipFill>
          <a:blip r:embed="rId4">
            <a:alphaModFix/>
          </a:blip>
          <a:stretch>
            <a:fillRect/>
          </a:stretch>
        </p:blipFill>
        <p:spPr>
          <a:xfrm>
            <a:off x="7372375" y="713513"/>
            <a:ext cx="992974" cy="992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